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86"/>
  </p:notesMasterIdLst>
  <p:sldIdLst>
    <p:sldId id="288" r:id="rId2"/>
    <p:sldId id="260" r:id="rId3"/>
    <p:sldId id="263" r:id="rId4"/>
    <p:sldId id="274" r:id="rId5"/>
    <p:sldId id="335" r:id="rId6"/>
    <p:sldId id="343" r:id="rId7"/>
    <p:sldId id="336" r:id="rId8"/>
    <p:sldId id="337" r:id="rId9"/>
    <p:sldId id="338" r:id="rId10"/>
    <p:sldId id="340" r:id="rId11"/>
    <p:sldId id="347" r:id="rId12"/>
    <p:sldId id="346" r:id="rId13"/>
    <p:sldId id="348" r:id="rId14"/>
    <p:sldId id="341" r:id="rId15"/>
    <p:sldId id="345" r:id="rId16"/>
    <p:sldId id="344" r:id="rId17"/>
    <p:sldId id="352" r:id="rId18"/>
    <p:sldId id="287" r:id="rId19"/>
    <p:sldId id="311" r:id="rId20"/>
    <p:sldId id="353" r:id="rId21"/>
    <p:sldId id="354" r:id="rId22"/>
    <p:sldId id="356" r:id="rId23"/>
    <p:sldId id="355" r:id="rId24"/>
    <p:sldId id="357" r:id="rId25"/>
    <p:sldId id="370" r:id="rId26"/>
    <p:sldId id="371" r:id="rId27"/>
    <p:sldId id="372" r:id="rId28"/>
    <p:sldId id="373" r:id="rId29"/>
    <p:sldId id="374" r:id="rId30"/>
    <p:sldId id="375" r:id="rId31"/>
    <p:sldId id="402" r:id="rId32"/>
    <p:sldId id="403" r:id="rId33"/>
    <p:sldId id="404" r:id="rId34"/>
    <p:sldId id="358" r:id="rId35"/>
    <p:sldId id="359" r:id="rId36"/>
    <p:sldId id="360" r:id="rId37"/>
    <p:sldId id="367" r:id="rId38"/>
    <p:sldId id="368" r:id="rId39"/>
    <p:sldId id="369" r:id="rId40"/>
    <p:sldId id="405" r:id="rId41"/>
    <p:sldId id="406" r:id="rId42"/>
    <p:sldId id="407" r:id="rId43"/>
    <p:sldId id="361" r:id="rId44"/>
    <p:sldId id="362" r:id="rId45"/>
    <p:sldId id="363" r:id="rId46"/>
    <p:sldId id="364" r:id="rId47"/>
    <p:sldId id="365" r:id="rId48"/>
    <p:sldId id="366" r:id="rId49"/>
    <p:sldId id="408" r:id="rId50"/>
    <p:sldId id="409" r:id="rId51"/>
    <p:sldId id="410" r:id="rId52"/>
    <p:sldId id="376" r:id="rId53"/>
    <p:sldId id="377" r:id="rId54"/>
    <p:sldId id="378" r:id="rId55"/>
    <p:sldId id="379" r:id="rId56"/>
    <p:sldId id="380" r:id="rId57"/>
    <p:sldId id="381" r:id="rId58"/>
    <p:sldId id="286" r:id="rId59"/>
    <p:sldId id="330" r:id="rId60"/>
    <p:sldId id="382" r:id="rId61"/>
    <p:sldId id="383" r:id="rId62"/>
    <p:sldId id="384" r:id="rId63"/>
    <p:sldId id="385" r:id="rId64"/>
    <p:sldId id="386" r:id="rId65"/>
    <p:sldId id="333" r:id="rId66"/>
    <p:sldId id="334" r:id="rId67"/>
    <p:sldId id="387" r:id="rId68"/>
    <p:sldId id="388" r:id="rId69"/>
    <p:sldId id="401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  <p:sldId id="397" r:id="rId79"/>
    <p:sldId id="398" r:id="rId80"/>
    <p:sldId id="399" r:id="rId81"/>
    <p:sldId id="400" r:id="rId82"/>
    <p:sldId id="411" r:id="rId83"/>
    <p:sldId id="412" r:id="rId84"/>
    <p:sldId id="264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9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A0FE9-6601-47BE-802C-307753F300B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41063-0CB8-4459-B61C-CC347CBEC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721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8D6CD0-2F6D-4B3F-988D-53746408761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809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21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724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159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9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311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83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01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968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7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06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53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27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453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864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028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60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393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626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605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849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31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19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69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526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22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59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9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19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493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775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517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45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145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3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651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777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5788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6219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639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2768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04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254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5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3186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7757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892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277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36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318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0584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4123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NLP</a:t>
            </a:r>
            <a:r>
              <a:rPr lang="zh-CN" altLang="en-US" dirty="0"/>
              <a:t>的各项任务中，类似于</a:t>
            </a:r>
            <a:r>
              <a:rPr lang="en-US" altLang="zh-CN" dirty="0"/>
              <a:t>BERT</a:t>
            </a:r>
            <a:r>
              <a:rPr lang="zh-CN" altLang="en-US" dirty="0"/>
              <a:t>的语言模型其实可以看作是一种增强型的“</a:t>
            </a:r>
            <a:r>
              <a:rPr lang="en-US" altLang="zh-CN" dirty="0"/>
              <a:t>Word Embedding”</a:t>
            </a:r>
            <a:r>
              <a:rPr lang="zh-CN" altLang="en-US" dirty="0"/>
              <a:t>，</a:t>
            </a:r>
            <a:r>
              <a:rPr lang="en-US" altLang="zh-CN" dirty="0"/>
              <a:t>BERT</a:t>
            </a:r>
            <a:r>
              <a:rPr lang="zh-CN" altLang="en-US" dirty="0"/>
              <a:t>提取语句序列数据的特征之后输出高维编码向量，其中蕴含了一句话的诸类信息特征，包括</a:t>
            </a:r>
            <a:r>
              <a:rPr lang="en-US" altLang="zh-CN" dirty="0"/>
              <a:t>Sentence Level Feature</a:t>
            </a:r>
            <a:r>
              <a:rPr lang="zh-CN" altLang="en-US" dirty="0"/>
              <a:t>与</a:t>
            </a:r>
            <a:r>
              <a:rPr lang="en-US" altLang="zh-CN" dirty="0"/>
              <a:t>Token Level Feature</a:t>
            </a:r>
            <a:r>
              <a:rPr lang="zh-CN" altLang="en-US" dirty="0"/>
              <a:t>。</a:t>
            </a:r>
            <a:r>
              <a:rPr lang="en-US" altLang="zh-CN" dirty="0"/>
              <a:t>Sentence Level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捕捉到的是一个句子的整体特征，而</a:t>
            </a:r>
            <a:r>
              <a:rPr lang="en-US" altLang="zh-CN" dirty="0"/>
              <a:t>Token Level Feature</a:t>
            </a:r>
            <a:r>
              <a:rPr lang="zh-CN" altLang="en-US" dirty="0"/>
              <a:t>捕捉到的分别是每一个</a:t>
            </a:r>
            <a:r>
              <a:rPr lang="en-US" altLang="zh-CN" dirty="0"/>
              <a:t>Token</a:t>
            </a:r>
            <a:r>
              <a:rPr lang="zh-CN" altLang="en-US" dirty="0"/>
              <a:t>的（局部）特征。为了进一步进行分类，往往在</a:t>
            </a:r>
            <a:r>
              <a:rPr lang="en-US" altLang="zh-CN" dirty="0"/>
              <a:t>BERT</a:t>
            </a:r>
            <a:r>
              <a:rPr lang="zh-CN" altLang="en-US" dirty="0"/>
              <a:t>后加上一个分类模型，最常见的分类模型就是全连接</a:t>
            </a:r>
            <a:r>
              <a:rPr lang="en-US" altLang="zh-CN" dirty="0"/>
              <a:t>Linear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95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930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63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590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3999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244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470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0365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76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172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571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5111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502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058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387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62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8462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43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860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3001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033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08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1496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9367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3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889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852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847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0206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913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812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43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B801-6105-4CCA-8FA5-6C3E90649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7F42C4-654A-4316-8D6C-600D27C01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573FE2-ACBC-4919-A8E0-B74E5EAD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6017F8-8376-4807-A3A6-3261B19F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950F9E-5A69-49F7-830C-2DFE3FD9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1CFBE-EB20-4D02-9754-1667126D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704882-942D-4E15-AFA1-3AAEC7FA6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F4282-B3FB-4BAE-A2DE-D97940B9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7DA93B-EB4E-4485-B6D9-F70FD0B9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CC8B4-8EBC-4A9B-ADF5-82B8BADB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04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38DCFE-0E74-41FE-9F45-8D7C164D2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753F77-68FB-4EB4-BCDC-D642B686F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F472E-77C1-44B7-B5DE-19C8DBCB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22FF60-DAF8-4987-ACE0-2C5BA98D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79514-46E2-4D60-A1E6-247BD19D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60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469359" y="2830089"/>
            <a:ext cx="1272060" cy="1906431"/>
          </a:xfrm>
          <a:custGeom>
            <a:avLst/>
            <a:gdLst>
              <a:gd name="connsiteX0" fmla="*/ 0 w 1272060"/>
              <a:gd name="connsiteY0" fmla="*/ 0 h 1906431"/>
              <a:gd name="connsiteX1" fmla="*/ 1272060 w 1272060"/>
              <a:gd name="connsiteY1" fmla="*/ 0 h 1906431"/>
              <a:gd name="connsiteX2" fmla="*/ 1272060 w 1272060"/>
              <a:gd name="connsiteY2" fmla="*/ 1906431 h 1906431"/>
              <a:gd name="connsiteX3" fmla="*/ 0 w 1272060"/>
              <a:gd name="connsiteY3" fmla="*/ 1906431 h 190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060" h="1906431">
                <a:moveTo>
                  <a:pt x="0" y="0"/>
                </a:moveTo>
                <a:lnTo>
                  <a:pt x="1272060" y="0"/>
                </a:lnTo>
                <a:lnTo>
                  <a:pt x="1272060" y="1906431"/>
                </a:lnTo>
                <a:lnTo>
                  <a:pt x="0" y="19064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096002" y="0"/>
            <a:ext cx="6095999" cy="6858000"/>
          </a:xfrm>
          <a:custGeom>
            <a:avLst/>
            <a:gdLst>
              <a:gd name="connsiteX0" fmla="*/ 0 w 6095999"/>
              <a:gd name="connsiteY0" fmla="*/ 0 h 6858000"/>
              <a:gd name="connsiteX1" fmla="*/ 6095999 w 6095999"/>
              <a:gd name="connsiteY1" fmla="*/ 0 h 6858000"/>
              <a:gd name="connsiteX2" fmla="*/ 6095999 w 6095999"/>
              <a:gd name="connsiteY2" fmla="*/ 6858000 h 6858000"/>
              <a:gd name="connsiteX3" fmla="*/ 0 w 6095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FB0C0-7E57-4324-9530-2A6FBC71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6089E-3C3C-4223-8693-3A1A432D8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76AA9-5C54-4432-9582-5210C497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77707-B4B0-4E4C-8B79-22936AF5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41C49C-2DEE-458A-8A6F-8221C133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5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8312E-6E72-4BBD-8FEE-83C25197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35ECA7-0708-4264-B17C-33EA0322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8F00D0-3F03-414E-AC89-91F5F16B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772CAD-5FB1-462B-992C-1469F04F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6A240-DC08-4B2E-968C-B16799EA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8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22868-CC2F-493A-B706-4C339A60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E1439-599A-4884-907E-81E9F3A1C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E62CB8-FF1A-4709-B984-4989A8490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F821A9-225A-407B-AD90-6A787FAF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2B23-4491-4455-9147-67094E9A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07360A-C815-48E4-BB0D-08769B1D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42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4A1BB-B043-4610-8D69-E932B18A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C787B6-19BD-4D4B-8A81-A57501634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F98801-04DF-41C1-9EDD-3AC741186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F019FD-C0E0-41A0-A5BE-9A89684E3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1689BD-5CC7-4342-9EC6-A65B268D2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6F76D8-0CAF-4887-9532-09680065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C3E6D7-CF58-4E2F-83B3-F4BF1D106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B66E00-5DD7-4A10-B629-972E97CD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37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A825D-934D-4BB8-BABE-65861D6E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BC65DF-6251-4175-AE88-0A334500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4953DD-33FB-4BB9-AC92-5E36A116C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9CA2B9-AF59-4063-8790-2FF8A8DE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26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6F29DF-B51A-4DB9-9436-CA4897E2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E3725-35A4-4D35-92E9-54FB19FC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4BE128-A2AC-4E53-A00E-2A9100FC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36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BEB47-B914-4AFE-AFC3-F01F68CB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A3814-5D16-4CA9-B093-1C97826FD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38D293-8E8D-4B95-9A7B-190487D0F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5E3771-4AD1-4416-8F33-F94116991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F592E5-577D-4A47-84E9-729AEF96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2BF266-96D2-4EF2-914B-95894D23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86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C0B0A-5E6A-40B5-9A16-4FB24802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532C22-A05F-4D11-9EC0-F50F78C2E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BAB455-56E8-434F-ADCB-01606EFA5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D36F1C-D3E8-48C1-8B91-9F588660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CAAE04-1E65-414A-BBE7-C50EC117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F07217-340D-4390-9273-C9F0E1DE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0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198404-7030-4422-B72B-6F3C9571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3E49D-D09F-40A3-BEC6-CD7D9C3EC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B38230-B702-4043-85E6-8CDB12B75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22821-D666-441A-938E-6B98FDAF7887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AD2B4-B315-4DF1-8D5F-D0AAF6D53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F9AB48-94F8-4A25-9989-FCBB0F825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C7AF6-51B6-4993-BFB2-802A4F51A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2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8020050" y="-19050"/>
            <a:ext cx="4181154" cy="6459852"/>
          </a:xfrm>
          <a:custGeom>
            <a:avLst/>
            <a:gdLst>
              <a:gd name="connsiteX0" fmla="*/ 2609850 w 4181154"/>
              <a:gd name="connsiteY0" fmla="*/ 0 h 6459852"/>
              <a:gd name="connsiteX1" fmla="*/ 3276600 w 4181154"/>
              <a:gd name="connsiteY1" fmla="*/ 419100 h 6459852"/>
              <a:gd name="connsiteX2" fmla="*/ 3543300 w 4181154"/>
              <a:gd name="connsiteY2" fmla="*/ 38100 h 6459852"/>
              <a:gd name="connsiteX3" fmla="*/ 4181154 w 4181154"/>
              <a:gd name="connsiteY3" fmla="*/ 406696 h 6459852"/>
              <a:gd name="connsiteX4" fmla="*/ 4181154 w 4181154"/>
              <a:gd name="connsiteY4" fmla="*/ 6459852 h 6459852"/>
              <a:gd name="connsiteX5" fmla="*/ 0 w 4181154"/>
              <a:gd name="connsiteY5" fmla="*/ 4019550 h 6459852"/>
              <a:gd name="connsiteX6" fmla="*/ 685800 w 4181154"/>
              <a:gd name="connsiteY6" fmla="*/ 19050 h 6459852"/>
              <a:gd name="connsiteX7" fmla="*/ 1409700 w 4181154"/>
              <a:gd name="connsiteY7" fmla="*/ 419100 h 6459852"/>
              <a:gd name="connsiteX8" fmla="*/ 1638300 w 4181154"/>
              <a:gd name="connsiteY8" fmla="*/ 19050 h 6459852"/>
              <a:gd name="connsiteX9" fmla="*/ 2324100 w 4181154"/>
              <a:gd name="connsiteY9" fmla="*/ 438150 h 64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1154" h="6459852">
                <a:moveTo>
                  <a:pt x="2609850" y="0"/>
                </a:moveTo>
                <a:lnTo>
                  <a:pt x="3276600" y="419100"/>
                </a:lnTo>
                <a:lnTo>
                  <a:pt x="3543300" y="38100"/>
                </a:lnTo>
                <a:lnTo>
                  <a:pt x="4181154" y="406696"/>
                </a:lnTo>
                <a:lnTo>
                  <a:pt x="4181154" y="6459852"/>
                </a:lnTo>
                <a:lnTo>
                  <a:pt x="0" y="4019550"/>
                </a:lnTo>
                <a:lnTo>
                  <a:pt x="685800" y="19050"/>
                </a:lnTo>
                <a:lnTo>
                  <a:pt x="1409700" y="419100"/>
                </a:lnTo>
                <a:lnTo>
                  <a:pt x="1638300" y="19050"/>
                </a:lnTo>
                <a:lnTo>
                  <a:pt x="2324100" y="43815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6476" y="3206070"/>
            <a:ext cx="701357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rgbClr val="3F3F3F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晶体分割结项报告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7173" y="4154273"/>
            <a:ext cx="6638924" cy="3304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Report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027884-61D1-461B-93BB-05D5F4C6ECB3}"/>
              </a:ext>
            </a:extLst>
          </p:cNvPr>
          <p:cNvGrpSpPr/>
          <p:nvPr/>
        </p:nvGrpSpPr>
        <p:grpSpPr>
          <a:xfrm>
            <a:off x="1103313" y="1068462"/>
            <a:ext cx="5506922" cy="1210371"/>
            <a:chOff x="1103313" y="1943100"/>
            <a:chExt cx="5506922" cy="1210371"/>
          </a:xfrm>
        </p:grpSpPr>
        <p:sp>
          <p:nvSpPr>
            <p:cNvPr id="30" name="矩形 29"/>
            <p:cNvSpPr/>
            <p:nvPr/>
          </p:nvSpPr>
          <p:spPr>
            <a:xfrm rot="1800000">
              <a:off x="1406482" y="2232215"/>
              <a:ext cx="1365206" cy="921256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2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800000">
              <a:off x="2683239" y="2232215"/>
              <a:ext cx="1365206" cy="921256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2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800000">
              <a:off x="3984787" y="2232215"/>
              <a:ext cx="1365206" cy="921256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2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800000">
              <a:off x="5245029" y="2232215"/>
              <a:ext cx="1365206" cy="921256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2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103313" y="1943100"/>
              <a:ext cx="891957" cy="891958"/>
              <a:chOff x="1103313" y="1943100"/>
              <a:chExt cx="891957" cy="891958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103313" y="1943100"/>
                <a:ext cx="891957" cy="89195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103313" y="1973134"/>
                <a:ext cx="891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B048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2</a:t>
                </a: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2389790" y="1943100"/>
              <a:ext cx="899576" cy="891958"/>
              <a:chOff x="2389790" y="1943100"/>
              <a:chExt cx="899576" cy="891958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2389790" y="1943100"/>
                <a:ext cx="891957" cy="89195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397409" y="1973134"/>
                <a:ext cx="891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B048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0</a:t>
                </a: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3676266" y="1943100"/>
              <a:ext cx="900704" cy="891958"/>
              <a:chOff x="3676266" y="1943100"/>
              <a:chExt cx="900704" cy="891958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3676266" y="1943100"/>
                <a:ext cx="891957" cy="89195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685013" y="1973134"/>
                <a:ext cx="891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B048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2</a:t>
                </a: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4962743" y="1943100"/>
              <a:ext cx="900528" cy="891958"/>
              <a:chOff x="4962743" y="1943100"/>
              <a:chExt cx="900528" cy="89195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4962743" y="1943100"/>
                <a:ext cx="891957" cy="89195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971314" y="1973134"/>
                <a:ext cx="891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4800" dirty="0">
                    <a:solidFill>
                      <a:srgbClr val="33B048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1</a:t>
                </a: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29" name="任意多边形 28"/>
          <p:cNvSpPr/>
          <p:nvPr/>
        </p:nvSpPr>
        <p:spPr>
          <a:xfrm>
            <a:off x="7981947" y="0"/>
            <a:ext cx="756400" cy="4016827"/>
          </a:xfrm>
          <a:custGeom>
            <a:avLst/>
            <a:gdLst>
              <a:gd name="connsiteX0" fmla="*/ 0 w 756400"/>
              <a:gd name="connsiteY0" fmla="*/ 0 h 4016827"/>
              <a:gd name="connsiteX1" fmla="*/ 756400 w 756400"/>
              <a:gd name="connsiteY1" fmla="*/ 0 h 4016827"/>
              <a:gd name="connsiteX2" fmla="*/ 756400 w 756400"/>
              <a:gd name="connsiteY2" fmla="*/ 3736573 h 4016827"/>
              <a:gd name="connsiteX3" fmla="*/ 7181 w 756400"/>
              <a:gd name="connsiteY3" fmla="*/ 4016827 h 4016827"/>
              <a:gd name="connsiteX4" fmla="*/ 0 w 756400"/>
              <a:gd name="connsiteY4" fmla="*/ 4016827 h 401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400" h="4016827">
                <a:moveTo>
                  <a:pt x="0" y="0"/>
                </a:moveTo>
                <a:lnTo>
                  <a:pt x="756400" y="0"/>
                </a:lnTo>
                <a:lnTo>
                  <a:pt x="756400" y="3736573"/>
                </a:lnTo>
                <a:lnTo>
                  <a:pt x="7181" y="4016827"/>
                </a:lnTo>
                <a:lnTo>
                  <a:pt x="0" y="401682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8923615" y="1"/>
            <a:ext cx="756400" cy="4653883"/>
          </a:xfrm>
          <a:custGeom>
            <a:avLst/>
            <a:gdLst>
              <a:gd name="connsiteX0" fmla="*/ 0 w 756400"/>
              <a:gd name="connsiteY0" fmla="*/ 0 h 2407261"/>
              <a:gd name="connsiteX1" fmla="*/ 756400 w 756400"/>
              <a:gd name="connsiteY1" fmla="*/ 0 h 2407261"/>
              <a:gd name="connsiteX2" fmla="*/ 756400 w 756400"/>
              <a:gd name="connsiteY2" fmla="*/ 2124320 h 2407261"/>
              <a:gd name="connsiteX3" fmla="*/ 0 w 756400"/>
              <a:gd name="connsiteY3" fmla="*/ 2407261 h 240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00" h="2407261">
                <a:moveTo>
                  <a:pt x="0" y="0"/>
                </a:moveTo>
                <a:lnTo>
                  <a:pt x="756400" y="0"/>
                </a:lnTo>
                <a:lnTo>
                  <a:pt x="756400" y="2124320"/>
                </a:lnTo>
                <a:lnTo>
                  <a:pt x="0" y="2407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65281" y="0"/>
            <a:ext cx="756400" cy="2692843"/>
          </a:xfrm>
          <a:custGeom>
            <a:avLst/>
            <a:gdLst>
              <a:gd name="connsiteX0" fmla="*/ 0 w 756400"/>
              <a:gd name="connsiteY0" fmla="*/ 0 h 3248025"/>
              <a:gd name="connsiteX1" fmla="*/ 756400 w 756400"/>
              <a:gd name="connsiteY1" fmla="*/ 0 h 3248025"/>
              <a:gd name="connsiteX2" fmla="*/ 756400 w 756400"/>
              <a:gd name="connsiteY2" fmla="*/ 2983000 h 3248025"/>
              <a:gd name="connsiteX3" fmla="*/ 47893 w 756400"/>
              <a:gd name="connsiteY3" fmla="*/ 3248025 h 3248025"/>
              <a:gd name="connsiteX4" fmla="*/ 0 w 756400"/>
              <a:gd name="connsiteY4" fmla="*/ 3248025 h 324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400" h="3248025">
                <a:moveTo>
                  <a:pt x="0" y="0"/>
                </a:moveTo>
                <a:lnTo>
                  <a:pt x="756400" y="0"/>
                </a:lnTo>
                <a:lnTo>
                  <a:pt x="756400" y="2983000"/>
                </a:lnTo>
                <a:lnTo>
                  <a:pt x="47893" y="3248025"/>
                </a:lnTo>
                <a:lnTo>
                  <a:pt x="0" y="32480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806949" y="0"/>
            <a:ext cx="756400" cy="3210876"/>
          </a:xfrm>
          <a:custGeom>
            <a:avLst/>
            <a:gdLst>
              <a:gd name="connsiteX0" fmla="*/ 0 w 756400"/>
              <a:gd name="connsiteY0" fmla="*/ 0 h 4653884"/>
              <a:gd name="connsiteX1" fmla="*/ 756400 w 756400"/>
              <a:gd name="connsiteY1" fmla="*/ 0 h 4653884"/>
              <a:gd name="connsiteX2" fmla="*/ 756400 w 756400"/>
              <a:gd name="connsiteY2" fmla="*/ 4370943 h 4653884"/>
              <a:gd name="connsiteX3" fmla="*/ 0 w 756400"/>
              <a:gd name="connsiteY3" fmla="*/ 4653884 h 465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00" h="4653884">
                <a:moveTo>
                  <a:pt x="0" y="0"/>
                </a:moveTo>
                <a:lnTo>
                  <a:pt x="756400" y="0"/>
                </a:lnTo>
                <a:lnTo>
                  <a:pt x="756400" y="4370943"/>
                </a:lnTo>
                <a:lnTo>
                  <a:pt x="0" y="465388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1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8F066B-74EE-4B1F-B477-7C085A57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9644"/>
            <a:ext cx="11964141" cy="4418356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A9FBCC33-0EDB-4E3F-892E-3D9726E5495A}"/>
              </a:ext>
            </a:extLst>
          </p:cNvPr>
          <p:cNvSpPr/>
          <p:nvPr/>
        </p:nvSpPr>
        <p:spPr>
          <a:xfrm>
            <a:off x="3776869" y="5446643"/>
            <a:ext cx="1798983" cy="11208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0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FEE36C-5842-45B9-9345-119EC075A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575"/>
            <a:ext cx="12199618" cy="45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38FCD6-4210-4ED8-8C23-5066B558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65758"/>
            <a:ext cx="12192001" cy="44922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28576F-C979-44B7-98FE-0EB7706C6139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平衡各种不同形态的单晶体的标注数量</a:t>
            </a:r>
          </a:p>
        </p:txBody>
      </p:sp>
    </p:spTree>
    <p:extLst>
      <p:ext uri="{BB962C8B-B14F-4D97-AF65-F5344CB8AC3E}">
        <p14:creationId xmlns:p14="http://schemas.microsoft.com/office/powerpoint/2010/main" val="22623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F5097B-89EB-4422-81FF-6B3C14DD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5330"/>
            <a:ext cx="12195873" cy="44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150B6D-EBAD-41E3-BEA4-503D1E087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9785"/>
            <a:ext cx="12192000" cy="44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D4E2DE-E7FB-48B3-94CA-3023892E0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2042"/>
            <a:ext cx="12192000" cy="45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8EB227-03D8-4FBA-8EA7-8C0BE5390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1112"/>
            <a:ext cx="12192000" cy="45268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06811E6-E703-4513-B652-27CE2BB84E49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特别是针状晶体</a:t>
            </a:r>
          </a:p>
        </p:txBody>
      </p:sp>
    </p:spTree>
    <p:extLst>
      <p:ext uri="{BB962C8B-B14F-4D97-AF65-F5344CB8AC3E}">
        <p14:creationId xmlns:p14="http://schemas.microsoft.com/office/powerpoint/2010/main" val="38123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339FB6-119E-4891-BABD-17D95F741344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只要可以看出是晶体就尽量标，稍微模糊的也需要标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EDE77D-306D-4B58-AEEF-3EEEAA945AE9}"/>
              </a:ext>
            </a:extLst>
          </p:cNvPr>
          <p:cNvSpPr txBox="1"/>
          <p:nvPr/>
        </p:nvSpPr>
        <p:spPr>
          <a:xfrm>
            <a:off x="718455" y="275640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标注注意</a:t>
            </a:r>
            <a:r>
              <a:rPr lang="zh-CN" altLang="en-US" b="1" dirty="0"/>
              <a:t>四种类别样本</a:t>
            </a:r>
            <a:r>
              <a:rPr lang="zh-CN" altLang="en-US" dirty="0"/>
              <a:t>以及</a:t>
            </a:r>
            <a:r>
              <a:rPr lang="zh-CN" altLang="en-US" b="1" dirty="0"/>
              <a:t>不同时刻晶体形态样本图</a:t>
            </a:r>
            <a:r>
              <a:rPr lang="zh-CN" altLang="en-US" dirty="0"/>
              <a:t>尽量平衡</a:t>
            </a:r>
          </a:p>
        </p:txBody>
      </p:sp>
    </p:spTree>
    <p:extLst>
      <p:ext uri="{BB962C8B-B14F-4D97-AF65-F5344CB8AC3E}">
        <p14:creationId xmlns:p14="http://schemas.microsoft.com/office/powerpoint/2010/main" val="22391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4612490" y="3744344"/>
              <a:ext cx="2924779" cy="2587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02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30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BE7AF-C486-4315-AB96-533A5239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2661"/>
            <a:ext cx="12192000" cy="45553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</p:spTree>
    <p:extLst>
      <p:ext uri="{BB962C8B-B14F-4D97-AF65-F5344CB8AC3E}">
        <p14:creationId xmlns:p14="http://schemas.microsoft.com/office/powerpoint/2010/main" val="5437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 rot="1800000">
            <a:off x="3821432" y="1939229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" fmla="*/ 0 w 2911415"/>
              <a:gd name="connsiteY0" fmla="*/ 0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  <a:gd name="connsiteX5" fmla="*/ 0 w 2911415"/>
              <a:gd name="connsiteY5" fmla="*/ 0 h 1312106"/>
              <a:gd name="connsiteX0" fmla="*/ 0 w 2911415"/>
              <a:gd name="connsiteY0" fmla="*/ 1312106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7" name="矩形 35"/>
          <p:cNvSpPr/>
          <p:nvPr/>
        </p:nvSpPr>
        <p:spPr>
          <a:xfrm rot="1800000">
            <a:off x="3821431" y="2999950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" fmla="*/ 0 w 2911415"/>
              <a:gd name="connsiteY0" fmla="*/ 0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  <a:gd name="connsiteX5" fmla="*/ 0 w 2911415"/>
              <a:gd name="connsiteY5" fmla="*/ 0 h 1312106"/>
              <a:gd name="connsiteX0" fmla="*/ 0 w 2911415"/>
              <a:gd name="connsiteY0" fmla="*/ 1312106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8" name="矩形 35"/>
          <p:cNvSpPr/>
          <p:nvPr/>
        </p:nvSpPr>
        <p:spPr>
          <a:xfrm rot="1800000">
            <a:off x="3821430" y="4060671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" fmla="*/ 0 w 2911415"/>
              <a:gd name="connsiteY0" fmla="*/ 0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  <a:gd name="connsiteX5" fmla="*/ 0 w 2911415"/>
              <a:gd name="connsiteY5" fmla="*/ 0 h 1312106"/>
              <a:gd name="connsiteX0" fmla="*/ 0 w 2911415"/>
              <a:gd name="connsiteY0" fmla="*/ 1312106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9087" y="344656"/>
            <a:ext cx="4885993" cy="716067"/>
            <a:chOff x="5402407" y="1247256"/>
            <a:chExt cx="4885993" cy="716067"/>
          </a:xfrm>
        </p:grpSpPr>
        <p:sp>
          <p:nvSpPr>
            <p:cNvPr id="3" name="文本框 2"/>
            <p:cNvSpPr txBox="1"/>
            <p:nvPr/>
          </p:nvSpPr>
          <p:spPr>
            <a:xfrm>
              <a:off x="5402407" y="1247256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目录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CONTENTS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92551" y="1890428"/>
            <a:ext cx="4352820" cy="627302"/>
            <a:chOff x="5402407" y="1247256"/>
            <a:chExt cx="4352820" cy="627302"/>
          </a:xfrm>
        </p:grpSpPr>
        <p:sp>
          <p:nvSpPr>
            <p:cNvPr id="9" name="文本框 8"/>
            <p:cNvSpPr txBox="1"/>
            <p:nvPr/>
          </p:nvSpPr>
          <p:spPr>
            <a:xfrm>
              <a:off x="5402407" y="1247256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02408" y="1630132"/>
              <a:ext cx="4352819" cy="2444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92551" y="2950534"/>
            <a:ext cx="4352820" cy="627302"/>
            <a:chOff x="5402407" y="1247256"/>
            <a:chExt cx="4352820" cy="627302"/>
          </a:xfrm>
        </p:grpSpPr>
        <p:sp>
          <p:nvSpPr>
            <p:cNvPr id="12" name="文本框 11"/>
            <p:cNvSpPr txBox="1"/>
            <p:nvPr/>
          </p:nvSpPr>
          <p:spPr>
            <a:xfrm>
              <a:off x="5402407" y="1247256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402408" y="1630132"/>
              <a:ext cx="4352819" cy="2444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92551" y="4010640"/>
            <a:ext cx="4352820" cy="627302"/>
            <a:chOff x="5402407" y="1247256"/>
            <a:chExt cx="4352820" cy="627302"/>
          </a:xfrm>
        </p:grpSpPr>
        <p:sp>
          <p:nvSpPr>
            <p:cNvPr id="15" name="文本框 14"/>
            <p:cNvSpPr txBox="1"/>
            <p:nvPr/>
          </p:nvSpPr>
          <p:spPr>
            <a:xfrm>
              <a:off x="5402407" y="1247256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accent3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渐进式标注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02408" y="1630132"/>
              <a:ext cx="4352819" cy="2444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Auto Annotation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88433" y="1995592"/>
            <a:ext cx="1863724" cy="452164"/>
            <a:chOff x="3688433" y="1995592"/>
            <a:chExt cx="1863724" cy="452164"/>
          </a:xfrm>
        </p:grpSpPr>
        <p:sp>
          <p:nvSpPr>
            <p:cNvPr id="20" name="矩形 19"/>
            <p:cNvSpPr/>
            <p:nvPr/>
          </p:nvSpPr>
          <p:spPr>
            <a:xfrm>
              <a:off x="3688433" y="1995592"/>
              <a:ext cx="1863724" cy="4521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86418" y="2031878"/>
              <a:ext cx="1267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PART 01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88433" y="3055134"/>
            <a:ext cx="1863724" cy="452164"/>
            <a:chOff x="3688433" y="3055134"/>
            <a:chExt cx="1863724" cy="452164"/>
          </a:xfrm>
        </p:grpSpPr>
        <p:sp>
          <p:nvSpPr>
            <p:cNvPr id="24" name="矩形 23"/>
            <p:cNvSpPr/>
            <p:nvPr/>
          </p:nvSpPr>
          <p:spPr>
            <a:xfrm>
              <a:off x="3688433" y="3055134"/>
              <a:ext cx="1863724" cy="4521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86418" y="3091420"/>
              <a:ext cx="1267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PART 02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88433" y="4115240"/>
            <a:ext cx="1863724" cy="452164"/>
            <a:chOff x="3688433" y="4115240"/>
            <a:chExt cx="1863724" cy="452164"/>
          </a:xfrm>
        </p:grpSpPr>
        <p:sp>
          <p:nvSpPr>
            <p:cNvPr id="27" name="矩形 26"/>
            <p:cNvSpPr/>
            <p:nvPr/>
          </p:nvSpPr>
          <p:spPr>
            <a:xfrm>
              <a:off x="3688433" y="4115240"/>
              <a:ext cx="1863724" cy="45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86418" y="4151526"/>
              <a:ext cx="1267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PART 03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9" name="矩形 35">
            <a:extLst>
              <a:ext uri="{FF2B5EF4-FFF2-40B4-BE49-F238E27FC236}">
                <a16:creationId xmlns:a16="http://schemas.microsoft.com/office/drawing/2014/main" id="{8080F645-D1CA-4545-91A1-DEB33256CDFF}"/>
              </a:ext>
            </a:extLst>
          </p:cNvPr>
          <p:cNvSpPr/>
          <p:nvPr/>
        </p:nvSpPr>
        <p:spPr>
          <a:xfrm rot="1800000">
            <a:off x="3821429" y="5121392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" fmla="*/ 0 w 2911415"/>
              <a:gd name="connsiteY0" fmla="*/ 0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  <a:gd name="connsiteX5" fmla="*/ 0 w 2911415"/>
              <a:gd name="connsiteY5" fmla="*/ 0 h 1312106"/>
              <a:gd name="connsiteX0" fmla="*/ 0 w 2911415"/>
              <a:gd name="connsiteY0" fmla="*/ 1312106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B028EBF-C3F7-4603-B0BA-E11ECEFDEF38}"/>
              </a:ext>
            </a:extLst>
          </p:cNvPr>
          <p:cNvGrpSpPr/>
          <p:nvPr/>
        </p:nvGrpSpPr>
        <p:grpSpPr>
          <a:xfrm>
            <a:off x="6692551" y="5070746"/>
            <a:ext cx="4352820" cy="627301"/>
            <a:chOff x="5402407" y="1247256"/>
            <a:chExt cx="4352820" cy="62730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1463397-5749-4D29-B668-92763F7B6A7E}"/>
                </a:ext>
              </a:extLst>
            </p:cNvPr>
            <p:cNvSpPr txBox="1"/>
            <p:nvPr/>
          </p:nvSpPr>
          <p:spPr>
            <a:xfrm>
              <a:off x="5402407" y="1247256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accent4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637794A-CAA7-4790-9968-FA157E66A94B}"/>
                </a:ext>
              </a:extLst>
            </p:cNvPr>
            <p:cNvSpPr txBox="1"/>
            <p:nvPr/>
          </p:nvSpPr>
          <p:spPr>
            <a:xfrm>
              <a:off x="5402408" y="1630131"/>
              <a:ext cx="4352819" cy="2444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FF5224C-8C6F-4392-B91B-044CB5CCF9C3}"/>
              </a:ext>
            </a:extLst>
          </p:cNvPr>
          <p:cNvGrpSpPr/>
          <p:nvPr/>
        </p:nvGrpSpPr>
        <p:grpSpPr>
          <a:xfrm>
            <a:off x="3688433" y="5175346"/>
            <a:ext cx="1863724" cy="452164"/>
            <a:chOff x="3688433" y="5175346"/>
            <a:chExt cx="1863724" cy="45216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FE493A9-47C6-438A-9371-EEEA6FDDBCBB}"/>
                </a:ext>
              </a:extLst>
            </p:cNvPr>
            <p:cNvSpPr/>
            <p:nvPr/>
          </p:nvSpPr>
          <p:spPr>
            <a:xfrm>
              <a:off x="3688433" y="5175346"/>
              <a:ext cx="1863724" cy="4521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302B03E-4AAA-409D-928C-78DD8A5C7B12}"/>
                </a:ext>
              </a:extLst>
            </p:cNvPr>
            <p:cNvSpPr txBox="1"/>
            <p:nvPr/>
          </p:nvSpPr>
          <p:spPr>
            <a:xfrm>
              <a:off x="3986418" y="5211632"/>
              <a:ext cx="1267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PART 04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7C4AC4-20D4-4D1B-A9D8-CAB74FE5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774508-DDE7-4F93-B218-5B6EA6C45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8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071AC7-796E-4C59-8CF8-909BCBCA1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887"/>
            <a:ext cx="12192000" cy="45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3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29D8F3-9172-4CF8-86AE-9C0548744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591A51-932A-4BDF-B971-D171D14BE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CD6F6C-4B3D-46D4-A306-B01658F2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5279"/>
            <a:ext cx="12192000" cy="453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0E8DC2-A942-4C97-9285-6BF3CD018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6414A3-0271-4E3B-AC07-F0A13F7E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796A9D-FA84-41B9-B3AF-35C927FE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8861"/>
            <a:ext cx="12192000" cy="44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184260-2F3E-4C91-B2FB-70D3AFA86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4612490" y="3744344"/>
              <a:ext cx="2924779" cy="2587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01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50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0B93FC-4D33-48D9-BA21-67F0C376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0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247E85-0FDC-4177-B1EE-E60765B9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6047"/>
            <a:ext cx="12192000" cy="45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1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8D3633-00E0-42EA-96FC-CA0BB28A1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C70E84-6F5D-4BF5-9529-DD41DAD4E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3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FD6F13-5137-4CFB-BA5F-3E01807E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1863"/>
            <a:ext cx="12192000" cy="45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F743F4-AF6A-4790-A299-CDBE235DE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E5FABA-8802-469A-82EB-BDCA51C6E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8C7518-3CEB-4F4D-8194-5AB1E19C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4173"/>
            <a:ext cx="12192000" cy="45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E6BCBA-82FB-489F-B5AA-9A1FDDF9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98BA53-AF72-47F5-8805-DADCC00A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0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4885993" cy="716067"/>
            <a:chOff x="5402407" y="1247256"/>
            <a:chExt cx="4885993" cy="71606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0C3856B-2C4A-4D8D-9DCF-FFDE763DB4EA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去除重复以及少量有问题的图片后，共有</a:t>
            </a:r>
            <a:r>
              <a:rPr lang="en-US" altLang="zh-CN" b="1" dirty="0"/>
              <a:t>1430</a:t>
            </a:r>
            <a:r>
              <a:rPr lang="zh-CN" altLang="en-US" b="1" dirty="0"/>
              <a:t>（</a:t>
            </a:r>
            <a:r>
              <a:rPr lang="en-US" altLang="zh-CN" b="1" dirty="0"/>
              <a:t>Train</a:t>
            </a:r>
            <a:r>
              <a:rPr lang="zh-CN" altLang="en-US" b="1" dirty="0"/>
              <a:t>）</a:t>
            </a:r>
            <a:r>
              <a:rPr lang="en-US" altLang="zh-CN" b="1" dirty="0"/>
              <a:t> + 14</a:t>
            </a:r>
            <a:r>
              <a:rPr lang="zh-CN" altLang="en-US" b="1" dirty="0"/>
              <a:t>（</a:t>
            </a:r>
            <a:r>
              <a:rPr lang="en-US" altLang="zh-CN" b="1" dirty="0"/>
              <a:t>Val</a:t>
            </a:r>
            <a:r>
              <a:rPr lang="zh-CN" altLang="en-US" b="1" dirty="0"/>
              <a:t>）</a:t>
            </a:r>
            <a:r>
              <a:rPr lang="en-US" altLang="zh-CN" b="1" dirty="0"/>
              <a:t>= 1444</a:t>
            </a:r>
            <a:r>
              <a:rPr lang="zh-CN" altLang="en-US" dirty="0"/>
              <a:t>张标注图片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5359A-965C-4E52-8862-48A995E0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39" y="2332066"/>
            <a:ext cx="6055069" cy="45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6D40E8-F83A-4C5C-8FA1-DA527822B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9318"/>
            <a:ext cx="12192000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42DEEE-3FE4-4048-B302-DF202F177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1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04BC90-7815-45C3-8B53-588155344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706C47-A83E-4055-916B-B594EA3B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9698"/>
            <a:ext cx="12192000" cy="461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F04BCE-DD5F-4616-83AC-A23140FBA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3DA9F3-C0F9-4C19-9690-432FDF674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F06901-8224-46D6-BE0B-422DE45D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9690"/>
            <a:ext cx="12192000" cy="46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98BD810-3DFF-4ECA-83CF-42CBBBCE7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E9B00C-521E-46B6-B391-CEE60C954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BC4D5-CD7C-4C87-8AA4-58294A56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4767"/>
            <a:ext cx="12192000" cy="451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5BB0EF-CFA1-412C-9FCF-DC0C8EBD6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8185"/>
            <a:ext cx="12192000" cy="44798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87AE887-DD87-4430-88C6-A3BBE89D248D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如后续需进一步提升模型效果，图片标注质量需提升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61A6D02-8272-418D-959D-5A9012D2E230}"/>
              </a:ext>
            </a:extLst>
          </p:cNvPr>
          <p:cNvSpPr/>
          <p:nvPr/>
        </p:nvSpPr>
        <p:spPr>
          <a:xfrm>
            <a:off x="195941" y="4989443"/>
            <a:ext cx="1006694" cy="1441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7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61789F-E47C-438A-9F2A-A9E58B7F3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9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A1E5B13-BF99-4ED3-8020-4CB77362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F7D659-7A98-4C83-8229-C9421F99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3266"/>
            <a:ext cx="12192000" cy="45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4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216615-44DF-42DE-BD6C-92496728C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1A4A2F-9851-40FB-999B-F8F6E4926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49086" y="344656"/>
            <a:ext cx="11068593" cy="716067"/>
            <a:chOff x="5402407" y="1247256"/>
            <a:chExt cx="5016624" cy="716067"/>
          </a:xfrm>
        </p:grpSpPr>
        <p:sp>
          <p:nvSpPr>
            <p:cNvPr id="23" name="文本框 22"/>
            <p:cNvSpPr txBox="1"/>
            <p:nvPr/>
          </p:nvSpPr>
          <p:spPr>
            <a:xfrm>
              <a:off x="5402407" y="1247256"/>
              <a:ext cx="50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当前效果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分割任务效果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Performance——Segmentation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5F5E7E-C13F-4F48-A266-BE218B4C5DD5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选取了若干图片展示，以下是</a:t>
            </a:r>
            <a:r>
              <a:rPr lang="zh-CN" altLang="en-US" b="1" dirty="0"/>
              <a:t>原图</a:t>
            </a:r>
            <a:r>
              <a:rPr lang="zh-CN" altLang="en-US" dirty="0"/>
              <a:t>以及</a:t>
            </a:r>
            <a:r>
              <a:rPr lang="zh-CN" altLang="en-US" b="1" dirty="0"/>
              <a:t>标注可视化图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B01D39-B038-45D2-9F54-667D70DF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8716"/>
            <a:ext cx="12192000" cy="45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6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C36330-71BC-498F-B910-6AE7B2CBC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8CD358-57C2-4D87-9703-34F47D88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4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4612490" y="3744344"/>
              <a:ext cx="2924779" cy="2587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Auto Annotation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渐进式标注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03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1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渐进式标注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Auto Annotation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3F4288-D05D-473C-A285-80BB936F49FB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将待标注图片放在某文件夹下，然后执行</a:t>
            </a:r>
            <a:r>
              <a:rPr lang="en-US" altLang="zh-CN" b="1" dirty="0"/>
              <a:t>python auto_annotation.py --</a:t>
            </a:r>
            <a:r>
              <a:rPr lang="en-US" altLang="zh-CN" b="1" dirty="0" err="1"/>
              <a:t>dir_path</a:t>
            </a:r>
            <a:r>
              <a:rPr lang="en-US" altLang="zh-CN" b="1" dirty="0"/>
              <a:t> ./TEST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8B4B25-762F-4776-9E54-810C5E8DAFCE}"/>
              </a:ext>
            </a:extLst>
          </p:cNvPr>
          <p:cNvSpPr txBox="1"/>
          <p:nvPr/>
        </p:nvSpPr>
        <p:spPr>
          <a:xfrm>
            <a:off x="718457" y="2701168"/>
            <a:ext cx="1045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等待程序执行结束（一般需要较长时间），将自动生成各图片的标注</a:t>
            </a:r>
            <a:r>
              <a:rPr lang="en-US" altLang="zh-CN" dirty="0"/>
              <a:t>.json</a:t>
            </a:r>
            <a:r>
              <a:rPr lang="zh-CN" altLang="en-US" dirty="0"/>
              <a:t>文件，然后执行</a:t>
            </a:r>
            <a:r>
              <a:rPr lang="en-US" altLang="zh-CN" b="1" dirty="0" err="1"/>
              <a:t>labelme</a:t>
            </a:r>
            <a:r>
              <a:rPr lang="en-US" altLang="zh-CN" b="1" dirty="0"/>
              <a:t> xxx.jpg -O </a:t>
            </a:r>
            <a:r>
              <a:rPr lang="en-US" altLang="zh-CN" b="1" dirty="0" err="1"/>
              <a:t>xxx.json</a:t>
            </a:r>
            <a:r>
              <a:rPr lang="zh-CN" altLang="en-US" dirty="0"/>
              <a:t>即可继续标注</a:t>
            </a:r>
          </a:p>
        </p:txBody>
      </p:sp>
    </p:spTree>
    <p:extLst>
      <p:ext uri="{BB962C8B-B14F-4D97-AF65-F5344CB8AC3E}">
        <p14:creationId xmlns:p14="http://schemas.microsoft.com/office/powerpoint/2010/main" val="41925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0D066C-D6DD-48E7-9E82-FE6313D8E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3790"/>
            <a:ext cx="12192000" cy="455421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E2E270CF-1D66-4B79-A568-9964756DAD5B}"/>
              </a:ext>
            </a:extLst>
          </p:cNvPr>
          <p:cNvSpPr/>
          <p:nvPr/>
        </p:nvSpPr>
        <p:spPr>
          <a:xfrm>
            <a:off x="3508513" y="4580895"/>
            <a:ext cx="891444" cy="9839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28667E4-E4D5-41C0-AE2C-29746B208EBE}"/>
              </a:ext>
            </a:extLst>
          </p:cNvPr>
          <p:cNvSpPr/>
          <p:nvPr/>
        </p:nvSpPr>
        <p:spPr>
          <a:xfrm>
            <a:off x="4927202" y="3329609"/>
            <a:ext cx="1006694" cy="8199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FBE2274-CCED-4CDF-8BDA-1826A57B2142}"/>
              </a:ext>
            </a:extLst>
          </p:cNvPr>
          <p:cNvSpPr/>
          <p:nvPr/>
        </p:nvSpPr>
        <p:spPr>
          <a:xfrm>
            <a:off x="3954235" y="3868591"/>
            <a:ext cx="891444" cy="9839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739A43-0A7A-44B5-86F1-837ED744E6E2}"/>
              </a:ext>
            </a:extLst>
          </p:cNvPr>
          <p:cNvSpPr txBox="1"/>
          <p:nvPr/>
        </p:nvSpPr>
        <p:spPr>
          <a:xfrm>
            <a:off x="718456" y="1696825"/>
            <a:ext cx="106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模糊晶体尽量标</a:t>
            </a:r>
          </a:p>
        </p:txBody>
      </p:sp>
    </p:spTree>
    <p:extLst>
      <p:ext uri="{BB962C8B-B14F-4D97-AF65-F5344CB8AC3E}">
        <p14:creationId xmlns:p14="http://schemas.microsoft.com/office/powerpoint/2010/main" val="31022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渐进式标注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Auto Annotation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00FADC-71A1-45E4-BA4D-924A379C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506973"/>
            <a:ext cx="116490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渐进式标注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Auto Annotation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6EB286-F84A-40DD-84A0-FA5D26034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0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渐进式标注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Auto Annotation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3F4288-D05D-473C-A285-80BB936F49FB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将模型输出的结果进行转换格式，对于每一个输出的预测框，将其进行灰度处理：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103784-9FF1-4D1F-8C43-8523365D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2" y="2363931"/>
            <a:ext cx="4641195" cy="41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渐进式标注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Auto Annotation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3F4288-D05D-473C-A285-80BB936F49FB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利用</a:t>
            </a:r>
            <a:r>
              <a:rPr lang="en-US" altLang="zh-CN" dirty="0" err="1"/>
              <a:t>Opencv</a:t>
            </a:r>
            <a:r>
              <a:rPr lang="zh-CN" altLang="en-US" dirty="0"/>
              <a:t>的</a:t>
            </a:r>
            <a:r>
              <a:rPr lang="en-US" altLang="zh-CN" b="1" dirty="0" err="1"/>
              <a:t>findContours</a:t>
            </a:r>
            <a:r>
              <a:rPr lang="zh-CN" altLang="en-US" dirty="0"/>
              <a:t>函数找出边界点，并画出边界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707D34-1BA5-442B-BCD7-F293F75C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2" y="2363931"/>
            <a:ext cx="4641195" cy="41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渐进式标注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Auto Annotation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3F4288-D05D-473C-A285-80BB936F49FB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输出的边界点一般有</a:t>
            </a:r>
            <a:r>
              <a:rPr lang="en-US" altLang="zh-CN" dirty="0"/>
              <a:t>1k</a:t>
            </a:r>
            <a:r>
              <a:rPr lang="zh-CN" altLang="en-US" dirty="0"/>
              <a:t>多个，平均采样</a:t>
            </a:r>
            <a:r>
              <a:rPr lang="en-US" altLang="zh-CN" dirty="0"/>
              <a:t>10</a:t>
            </a:r>
            <a:r>
              <a:rPr lang="zh-CN" altLang="en-US" dirty="0"/>
              <a:t>个点进行保存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5863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4612490" y="3744344"/>
              <a:ext cx="2924779" cy="2587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04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260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——detect.py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Introduction——detect.py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BB029C-8A10-4867-93BF-23F7FFA8F272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单张图片检测入口文件，下面是参数介绍：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ABFCC-B787-45A1-9AD8-B22DAA86BEDF}"/>
              </a:ext>
            </a:extLst>
          </p:cNvPr>
          <p:cNvSpPr txBox="1"/>
          <p:nvPr/>
        </p:nvSpPr>
        <p:spPr>
          <a:xfrm>
            <a:off x="1069640" y="251650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config_file</a:t>
            </a:r>
            <a:r>
              <a:rPr lang="zh-CN" altLang="en-US" b="1" dirty="0"/>
              <a:t>：模型配置文件路径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353AA7-D17C-4449-9D31-FD28D24B45A4}"/>
              </a:ext>
            </a:extLst>
          </p:cNvPr>
          <p:cNvSpPr txBox="1"/>
          <p:nvPr/>
        </p:nvSpPr>
        <p:spPr>
          <a:xfrm>
            <a:off x="1510275" y="3336179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"./</a:t>
            </a:r>
            <a:r>
              <a:rPr lang="en-US" altLang="zh-CN" b="1" dirty="0" err="1"/>
              <a:t>mmdetection</a:t>
            </a:r>
            <a:r>
              <a:rPr lang="en-US" altLang="zh-CN" b="1" dirty="0"/>
              <a:t>/configs/mask_rcnn_r50_caffe_fpn_mstrain-poly_1xSF.py"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B3ED4B-3859-4C89-B9BC-5A811001711C}"/>
              </a:ext>
            </a:extLst>
          </p:cNvPr>
          <p:cNvSpPr txBox="1"/>
          <p:nvPr/>
        </p:nvSpPr>
        <p:spPr>
          <a:xfrm>
            <a:off x="1510275" y="4155856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一般不作修改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5B1FBF-D395-45BE-8E3B-BAD8886638BD}"/>
              </a:ext>
            </a:extLst>
          </p:cNvPr>
          <p:cNvSpPr txBox="1"/>
          <p:nvPr/>
        </p:nvSpPr>
        <p:spPr>
          <a:xfrm>
            <a:off x="1069640" y="4975533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checkpoint_file</a:t>
            </a:r>
            <a:r>
              <a:rPr lang="zh-CN" altLang="en-US" b="1" dirty="0"/>
              <a:t>：模型权重文件路径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1EB2D7-8B40-47CF-A268-480AEADE8F73}"/>
              </a:ext>
            </a:extLst>
          </p:cNvPr>
          <p:cNvSpPr txBox="1"/>
          <p:nvPr/>
        </p:nvSpPr>
        <p:spPr>
          <a:xfrm>
            <a:off x="1510275" y="569776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"./</a:t>
            </a:r>
            <a:r>
              <a:rPr lang="en-US" altLang="zh-CN" b="1" dirty="0" err="1"/>
              <a:t>mmdetection</a:t>
            </a:r>
            <a:r>
              <a:rPr lang="en-US" altLang="zh-CN" b="1" dirty="0"/>
              <a:t>/</a:t>
            </a:r>
            <a:r>
              <a:rPr lang="en-US" altLang="zh-CN" b="1" dirty="0" err="1"/>
              <a:t>work_dirs</a:t>
            </a:r>
            <a:r>
              <a:rPr lang="en-US" altLang="zh-CN" b="1" dirty="0"/>
              <a:t>/mask_rcnn_r50_caffe_fpn_mstrain-poly_1xSF/</a:t>
            </a:r>
            <a:r>
              <a:rPr lang="en-US" altLang="zh-CN" b="1" dirty="0" err="1"/>
              <a:t>latest.pth</a:t>
            </a:r>
            <a:r>
              <a:rPr lang="en-US" altLang="zh-CN" b="1" dirty="0"/>
              <a:t>"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673192-9807-47BE-BAF2-8D1F32EFCF72}"/>
              </a:ext>
            </a:extLst>
          </p:cNvPr>
          <p:cNvSpPr txBox="1"/>
          <p:nvPr/>
        </p:nvSpPr>
        <p:spPr>
          <a:xfrm>
            <a:off x="1510275" y="6419991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一般不作修改</a:t>
            </a:r>
          </a:p>
        </p:txBody>
      </p:sp>
    </p:spTree>
    <p:extLst>
      <p:ext uri="{BB962C8B-B14F-4D97-AF65-F5344CB8AC3E}">
        <p14:creationId xmlns:p14="http://schemas.microsoft.com/office/powerpoint/2010/main" val="336848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——detect.py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Introduction——detect.py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ABFCC-B787-45A1-9AD8-B22DAA86BEDF}"/>
              </a:ext>
            </a:extLst>
          </p:cNvPr>
          <p:cNvSpPr txBox="1"/>
          <p:nvPr/>
        </p:nvSpPr>
        <p:spPr>
          <a:xfrm>
            <a:off x="1069640" y="1641859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img_file</a:t>
            </a:r>
            <a:r>
              <a:rPr lang="zh-CN" altLang="en-US" b="1" dirty="0"/>
              <a:t>：待检测图片路径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353AA7-D17C-4449-9D31-FD28D24B45A4}"/>
              </a:ext>
            </a:extLst>
          </p:cNvPr>
          <p:cNvSpPr txBox="1"/>
          <p:nvPr/>
        </p:nvSpPr>
        <p:spPr>
          <a:xfrm>
            <a:off x="1510275" y="2406570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需要手动指定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8D09F3-A220-4CD2-B5BF-885B126966D5}"/>
              </a:ext>
            </a:extLst>
          </p:cNvPr>
          <p:cNvSpPr txBox="1"/>
          <p:nvPr/>
        </p:nvSpPr>
        <p:spPr>
          <a:xfrm>
            <a:off x="1069640" y="3171281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out_file</a:t>
            </a:r>
            <a:r>
              <a:rPr lang="zh-CN" altLang="en-US" b="1" dirty="0"/>
              <a:t>：输出的检测图片路径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4E5D01-1CD5-4AF2-A446-60762840645D}"/>
              </a:ext>
            </a:extLst>
          </p:cNvPr>
          <p:cNvSpPr txBox="1"/>
          <p:nvPr/>
        </p:nvSpPr>
        <p:spPr>
          <a:xfrm>
            <a:off x="1510275" y="393599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./c5.jpg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5D1D17-4216-4E8F-9841-2053BE6AC566}"/>
              </a:ext>
            </a:extLst>
          </p:cNvPr>
          <p:cNvSpPr txBox="1"/>
          <p:nvPr/>
        </p:nvSpPr>
        <p:spPr>
          <a:xfrm>
            <a:off x="1510275" y="4700703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可根据需要修改</a:t>
            </a:r>
          </a:p>
        </p:txBody>
      </p:sp>
    </p:spTree>
    <p:extLst>
      <p:ext uri="{BB962C8B-B14F-4D97-AF65-F5344CB8AC3E}">
        <p14:creationId xmlns:p14="http://schemas.microsoft.com/office/powerpoint/2010/main" val="36469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——detect.py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Introduction——detect.py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ABFCC-B787-45A1-9AD8-B22DAA86BEDF}"/>
              </a:ext>
            </a:extLst>
          </p:cNvPr>
          <p:cNvSpPr txBox="1"/>
          <p:nvPr/>
        </p:nvSpPr>
        <p:spPr>
          <a:xfrm>
            <a:off x="1069640" y="1641859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score_thre</a:t>
            </a:r>
            <a:r>
              <a:rPr lang="zh-CN" altLang="en-US" b="1" dirty="0"/>
              <a:t>：置信度阈值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353AA7-D17C-4449-9D31-FD28D24B45A4}"/>
              </a:ext>
            </a:extLst>
          </p:cNvPr>
          <p:cNvSpPr txBox="1"/>
          <p:nvPr/>
        </p:nvSpPr>
        <p:spPr>
          <a:xfrm>
            <a:off x="1510275" y="2406570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0.4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8D09F3-A220-4CD2-B5BF-885B126966D5}"/>
              </a:ext>
            </a:extLst>
          </p:cNvPr>
          <p:cNvSpPr txBox="1"/>
          <p:nvPr/>
        </p:nvSpPr>
        <p:spPr>
          <a:xfrm>
            <a:off x="1069640" y="393599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nms_thre</a:t>
            </a:r>
            <a:r>
              <a:rPr lang="zh-CN" altLang="en-US" b="1" dirty="0"/>
              <a:t>：</a:t>
            </a:r>
            <a:r>
              <a:rPr lang="en-US" altLang="zh-CN" b="1" dirty="0" err="1"/>
              <a:t>nms</a:t>
            </a:r>
            <a:r>
              <a:rPr lang="zh-CN" altLang="en-US" b="1" dirty="0"/>
              <a:t>阈值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F06840-0F52-4879-AF15-0B1BD9CEEEB6}"/>
              </a:ext>
            </a:extLst>
          </p:cNvPr>
          <p:cNvSpPr txBox="1"/>
          <p:nvPr/>
        </p:nvSpPr>
        <p:spPr>
          <a:xfrm>
            <a:off x="1510275" y="3171281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可根据需要修改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AAC6B4-1F05-4565-A838-EF302BC5188F}"/>
              </a:ext>
            </a:extLst>
          </p:cNvPr>
          <p:cNvSpPr txBox="1"/>
          <p:nvPr/>
        </p:nvSpPr>
        <p:spPr>
          <a:xfrm>
            <a:off x="1510275" y="4700703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0.3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6F8C13-50F8-4999-8748-5657E80AB6BD}"/>
              </a:ext>
            </a:extLst>
          </p:cNvPr>
          <p:cNvSpPr txBox="1"/>
          <p:nvPr/>
        </p:nvSpPr>
        <p:spPr>
          <a:xfrm>
            <a:off x="1510275" y="5465414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可根据需要修改</a:t>
            </a:r>
          </a:p>
        </p:txBody>
      </p:sp>
    </p:spTree>
    <p:extLst>
      <p:ext uri="{BB962C8B-B14F-4D97-AF65-F5344CB8AC3E}">
        <p14:creationId xmlns:p14="http://schemas.microsoft.com/office/powerpoint/2010/main" val="14234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——detect.py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Introduction——detect.py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31CAF7-1DA3-44FB-BF1C-D0AB9FEA3CCA}"/>
              </a:ext>
            </a:extLst>
          </p:cNvPr>
          <p:cNvGrpSpPr/>
          <p:nvPr/>
        </p:nvGrpSpPr>
        <p:grpSpPr>
          <a:xfrm>
            <a:off x="1639956" y="2037523"/>
            <a:ext cx="3879777" cy="3263348"/>
            <a:chOff x="2932043" y="2097157"/>
            <a:chExt cx="3879777" cy="326334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D6540CB-2B17-43C6-ACC6-C5E57F3A8266}"/>
                </a:ext>
              </a:extLst>
            </p:cNvPr>
            <p:cNvSpPr/>
            <p:nvPr/>
          </p:nvSpPr>
          <p:spPr>
            <a:xfrm>
              <a:off x="2932043" y="2097157"/>
              <a:ext cx="2803037" cy="251460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AE2B98-F34B-436C-984E-E1B6BF201A3E}"/>
                </a:ext>
              </a:extLst>
            </p:cNvPr>
            <p:cNvSpPr/>
            <p:nvPr/>
          </p:nvSpPr>
          <p:spPr>
            <a:xfrm>
              <a:off x="4008783" y="2845905"/>
              <a:ext cx="2803037" cy="251460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4327DDA-721F-40DD-AA08-CA2745E4E172}"/>
                </a:ext>
              </a:extLst>
            </p:cNvPr>
            <p:cNvSpPr txBox="1"/>
            <p:nvPr/>
          </p:nvSpPr>
          <p:spPr>
            <a:xfrm>
              <a:off x="4631635" y="3597966"/>
              <a:ext cx="41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2B93E6C-FAE1-44FF-BEAD-2FBEBBF1B2B1}"/>
                </a:ext>
              </a:extLst>
            </p:cNvPr>
            <p:cNvSpPr txBox="1"/>
            <p:nvPr/>
          </p:nvSpPr>
          <p:spPr>
            <a:xfrm>
              <a:off x="6218383" y="4830418"/>
              <a:ext cx="41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6ECFA18-C3E3-447B-AC21-6466578666EA}"/>
                </a:ext>
              </a:extLst>
            </p:cNvPr>
            <p:cNvSpPr txBox="1"/>
            <p:nvPr/>
          </p:nvSpPr>
          <p:spPr>
            <a:xfrm>
              <a:off x="3083362" y="2292626"/>
              <a:ext cx="41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E03C07E-F433-4C4E-9742-8B711E011502}"/>
              </a:ext>
            </a:extLst>
          </p:cNvPr>
          <p:cNvSpPr txBox="1"/>
          <p:nvPr/>
        </p:nvSpPr>
        <p:spPr>
          <a:xfrm>
            <a:off x="6897757" y="3001617"/>
            <a:ext cx="38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NMS = B /</a:t>
            </a:r>
            <a:r>
              <a:rPr lang="zh-CN" altLang="en-US" b="1" dirty="0"/>
              <a:t> （</a:t>
            </a:r>
            <a:r>
              <a:rPr lang="en-US" altLang="zh-CN" b="1" dirty="0"/>
              <a:t>A + B + C</a:t>
            </a:r>
            <a:r>
              <a:rPr lang="zh-CN" altLang="en-US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67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466566-5AFF-4DEF-8584-D9736E9ED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2153"/>
            <a:ext cx="12192000" cy="4515847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A9FBCC33-0EDB-4E3F-892E-3D9726E5495A}"/>
              </a:ext>
            </a:extLst>
          </p:cNvPr>
          <p:cNvSpPr/>
          <p:nvPr/>
        </p:nvSpPr>
        <p:spPr>
          <a:xfrm>
            <a:off x="255007" y="2158259"/>
            <a:ext cx="1006694" cy="1441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1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——detect.py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Introduction——detect.py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ABFCC-B787-45A1-9AD8-B22DAA86BEDF}"/>
              </a:ext>
            </a:extLst>
          </p:cNvPr>
          <p:cNvSpPr txBox="1"/>
          <p:nvPr/>
        </p:nvSpPr>
        <p:spPr>
          <a:xfrm>
            <a:off x="1069640" y="1641859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gpu_id</a:t>
            </a:r>
            <a:r>
              <a:rPr lang="zh-CN" altLang="en-US" b="1" dirty="0"/>
              <a:t>：</a:t>
            </a:r>
            <a:r>
              <a:rPr lang="en-US" altLang="zh-CN" b="1" dirty="0"/>
              <a:t>GPU</a:t>
            </a:r>
            <a:r>
              <a:rPr lang="zh-CN" altLang="en-US" b="1" dirty="0"/>
              <a:t>代号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353AA7-D17C-4449-9D31-FD28D24B45A4}"/>
              </a:ext>
            </a:extLst>
          </p:cNvPr>
          <p:cNvSpPr txBox="1"/>
          <p:nvPr/>
        </p:nvSpPr>
        <p:spPr>
          <a:xfrm>
            <a:off x="1510275" y="2406570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0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F06840-0F52-4879-AF15-0B1BD9CEEEB6}"/>
              </a:ext>
            </a:extLst>
          </p:cNvPr>
          <p:cNvSpPr txBox="1"/>
          <p:nvPr/>
        </p:nvSpPr>
        <p:spPr>
          <a:xfrm>
            <a:off x="1510275" y="3171281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可根据需要修改</a:t>
            </a:r>
          </a:p>
        </p:txBody>
      </p:sp>
    </p:spTree>
    <p:extLst>
      <p:ext uri="{BB962C8B-B14F-4D97-AF65-F5344CB8AC3E}">
        <p14:creationId xmlns:p14="http://schemas.microsoft.com/office/powerpoint/2010/main" val="84789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——detect.py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Introduction——detect.py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7975EE-656F-415D-A818-56EAE6A8A226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单张图片检测示例：</a:t>
            </a:r>
            <a:r>
              <a:rPr lang="en-US" altLang="zh-CN" b="1" dirty="0"/>
              <a:t>python detect.py --</a:t>
            </a:r>
            <a:r>
              <a:rPr lang="en-US" altLang="zh-CN" b="1" dirty="0" err="1"/>
              <a:t>img_file</a:t>
            </a:r>
            <a:r>
              <a:rPr lang="en-US" altLang="zh-CN" b="1" dirty="0"/>
              <a:t> ./</a:t>
            </a:r>
            <a:r>
              <a:rPr lang="en-US" altLang="zh-CN" b="1" dirty="0" err="1"/>
              <a:t>val</a:t>
            </a:r>
            <a:r>
              <a:rPr lang="en-US" altLang="zh-CN" b="1" dirty="0"/>
              <a:t>/IMG_511.png --</a:t>
            </a:r>
            <a:r>
              <a:rPr lang="en-US" altLang="zh-CN" b="1" dirty="0" err="1"/>
              <a:t>out_file</a:t>
            </a:r>
            <a:r>
              <a:rPr lang="en-US" altLang="zh-CN" b="1" dirty="0"/>
              <a:t> ./out.jpg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920ECE-89D5-4E5F-A27F-14DE8131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79" y="2198557"/>
            <a:ext cx="5583842" cy="43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——ana.py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Introduction——ana.py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A1CBD2-3EE0-43CE-903A-8C24F00B44B5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晶体分析入口文件，下面是参数介绍：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38A3D0-7E45-471F-9B70-2F4A43D04727}"/>
              </a:ext>
            </a:extLst>
          </p:cNvPr>
          <p:cNvSpPr txBox="1"/>
          <p:nvPr/>
        </p:nvSpPr>
        <p:spPr>
          <a:xfrm>
            <a:off x="1089518" y="251650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img_file</a:t>
            </a:r>
            <a:r>
              <a:rPr lang="zh-CN" altLang="en-US" b="1" dirty="0"/>
              <a:t>：待分析图片路径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D0585A-D822-4378-AC74-6C5DBFD2DFFA}"/>
              </a:ext>
            </a:extLst>
          </p:cNvPr>
          <p:cNvSpPr txBox="1"/>
          <p:nvPr/>
        </p:nvSpPr>
        <p:spPr>
          <a:xfrm>
            <a:off x="1530153" y="3281213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需要手动指定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647003-AEAF-48CB-A48C-C245851DBAFA}"/>
              </a:ext>
            </a:extLst>
          </p:cNvPr>
          <p:cNvSpPr txBox="1"/>
          <p:nvPr/>
        </p:nvSpPr>
        <p:spPr>
          <a:xfrm>
            <a:off x="1089518" y="4045924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out_file</a:t>
            </a:r>
            <a:r>
              <a:rPr lang="zh-CN" altLang="en-US" b="1" dirty="0"/>
              <a:t>：输出的检测图片路径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E21990-5E82-41B1-BA24-E36A12C137A9}"/>
              </a:ext>
            </a:extLst>
          </p:cNvPr>
          <p:cNvSpPr txBox="1"/>
          <p:nvPr/>
        </p:nvSpPr>
        <p:spPr>
          <a:xfrm>
            <a:off x="1530153" y="481063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./ellipse.png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DE722D-F943-42BC-986A-F967E50D2183}"/>
              </a:ext>
            </a:extLst>
          </p:cNvPr>
          <p:cNvSpPr txBox="1"/>
          <p:nvPr/>
        </p:nvSpPr>
        <p:spPr>
          <a:xfrm>
            <a:off x="1530153" y="5575346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可根据需要修改</a:t>
            </a:r>
          </a:p>
        </p:txBody>
      </p:sp>
    </p:spTree>
    <p:extLst>
      <p:ext uri="{BB962C8B-B14F-4D97-AF65-F5344CB8AC3E}">
        <p14:creationId xmlns:p14="http://schemas.microsoft.com/office/powerpoint/2010/main" val="2325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——ana.py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Introduction——ana.py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49B361-76A3-4B66-883D-F8FEEC79764D}"/>
              </a:ext>
            </a:extLst>
          </p:cNvPr>
          <p:cNvSpPr txBox="1"/>
          <p:nvPr/>
        </p:nvSpPr>
        <p:spPr>
          <a:xfrm>
            <a:off x="1069640" y="1641859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result_file</a:t>
            </a:r>
            <a:r>
              <a:rPr lang="zh-CN" altLang="en-US" b="1" dirty="0"/>
              <a:t>：</a:t>
            </a:r>
            <a:r>
              <a:rPr lang="en-US" altLang="zh-CN" b="1" dirty="0"/>
              <a:t>detect.py</a:t>
            </a:r>
            <a:r>
              <a:rPr lang="zh-CN" altLang="en-US" b="1" dirty="0"/>
              <a:t>文件生成的</a:t>
            </a:r>
            <a:r>
              <a:rPr lang="en-US" altLang="zh-CN" b="1" dirty="0" err="1"/>
              <a:t>result.npy</a:t>
            </a:r>
            <a:r>
              <a:rPr lang="zh-CN" altLang="en-US" b="1" dirty="0"/>
              <a:t>文件路径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A13E87-E2C3-46D5-971F-58CC9BEC8F21}"/>
              </a:ext>
            </a:extLst>
          </p:cNvPr>
          <p:cNvSpPr txBox="1"/>
          <p:nvPr/>
        </p:nvSpPr>
        <p:spPr>
          <a:xfrm>
            <a:off x="1510275" y="2406570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./</a:t>
            </a:r>
            <a:r>
              <a:rPr lang="en-US" altLang="zh-CN" b="1" dirty="0" err="1"/>
              <a:t>result.npy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17D9FA-4F18-46A8-9960-6D04A391F309}"/>
              </a:ext>
            </a:extLst>
          </p:cNvPr>
          <p:cNvSpPr txBox="1"/>
          <p:nvPr/>
        </p:nvSpPr>
        <p:spPr>
          <a:xfrm>
            <a:off x="1069640" y="393599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--scale</a:t>
            </a:r>
            <a:r>
              <a:rPr lang="zh-CN" altLang="en-US" b="1" dirty="0"/>
              <a:t>：比例尺（单个像素点所对应的长度，单位微米）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31133F-D5FD-4B3E-AE12-C6DE83DB3E61}"/>
              </a:ext>
            </a:extLst>
          </p:cNvPr>
          <p:cNvSpPr txBox="1"/>
          <p:nvPr/>
        </p:nvSpPr>
        <p:spPr>
          <a:xfrm>
            <a:off x="1510275" y="3171281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一般不作修改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2C3E03-A8D3-4384-BCDF-A05C955FCB82}"/>
              </a:ext>
            </a:extLst>
          </p:cNvPr>
          <p:cNvSpPr txBox="1"/>
          <p:nvPr/>
        </p:nvSpPr>
        <p:spPr>
          <a:xfrm>
            <a:off x="1510275" y="4700703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5 / 9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3785BD-A552-4E86-A03A-B4B5F6E5AB1E}"/>
              </a:ext>
            </a:extLst>
          </p:cNvPr>
          <p:cNvSpPr txBox="1"/>
          <p:nvPr/>
        </p:nvSpPr>
        <p:spPr>
          <a:xfrm>
            <a:off x="1510275" y="5465414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可根据需要修改</a:t>
            </a:r>
          </a:p>
        </p:txBody>
      </p:sp>
    </p:spTree>
    <p:extLst>
      <p:ext uri="{BB962C8B-B14F-4D97-AF65-F5344CB8AC3E}">
        <p14:creationId xmlns:p14="http://schemas.microsoft.com/office/powerpoint/2010/main" val="21918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——ana.py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Introduction——ana.py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7975EE-656F-415D-A818-56EAE6A8A226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晶体分析示例：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1A0A74-3486-41E3-8BCB-CB1F6AE151A5}"/>
              </a:ext>
            </a:extLst>
          </p:cNvPr>
          <p:cNvSpPr txBox="1"/>
          <p:nvPr/>
        </p:nvSpPr>
        <p:spPr>
          <a:xfrm>
            <a:off x="1106372" y="2516502"/>
            <a:ext cx="9988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先执行：</a:t>
            </a:r>
            <a:r>
              <a:rPr lang="en-US" altLang="zh-CN" b="1" dirty="0"/>
              <a:t>python detect.py --</a:t>
            </a:r>
            <a:r>
              <a:rPr lang="en-US" altLang="zh-CN" b="1" dirty="0" err="1"/>
              <a:t>img_file</a:t>
            </a:r>
            <a:r>
              <a:rPr lang="en-US" altLang="zh-CN" b="1" dirty="0"/>
              <a:t> ./</a:t>
            </a:r>
            <a:r>
              <a:rPr lang="en-US" altLang="zh-CN" b="1" dirty="0" err="1"/>
              <a:t>val</a:t>
            </a:r>
            <a:r>
              <a:rPr lang="en-US" altLang="zh-CN" b="1" dirty="0"/>
              <a:t>/IMG_511.png --</a:t>
            </a:r>
            <a:r>
              <a:rPr lang="en-US" altLang="zh-CN" b="1" dirty="0" err="1"/>
              <a:t>out_file</a:t>
            </a:r>
            <a:r>
              <a:rPr lang="en-US" altLang="zh-CN" b="1" dirty="0"/>
              <a:t> ./out.jpg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7CB748-033D-46C0-81C0-75AB1D7A390B}"/>
              </a:ext>
            </a:extLst>
          </p:cNvPr>
          <p:cNvSpPr txBox="1"/>
          <p:nvPr/>
        </p:nvSpPr>
        <p:spPr>
          <a:xfrm>
            <a:off x="1106372" y="3336179"/>
            <a:ext cx="9988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再执行：</a:t>
            </a:r>
            <a:r>
              <a:rPr lang="en-US" altLang="zh-CN" b="1" dirty="0"/>
              <a:t>python ana.py --</a:t>
            </a:r>
            <a:r>
              <a:rPr lang="en-US" altLang="zh-CN" b="1" dirty="0" err="1"/>
              <a:t>img_file</a:t>
            </a:r>
            <a:r>
              <a:rPr lang="en-US" altLang="zh-CN" b="1" dirty="0"/>
              <a:t> ./</a:t>
            </a:r>
            <a:r>
              <a:rPr lang="en-US" altLang="zh-CN" b="1" dirty="0" err="1"/>
              <a:t>val</a:t>
            </a:r>
            <a:r>
              <a:rPr lang="en-US" altLang="zh-CN" b="1" dirty="0"/>
              <a:t>/IMG_511.png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——ana.py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Introduction——ana.py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173810-CEBB-4476-A773-563A70246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057"/>
            <a:ext cx="12192000" cy="34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——ana.py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Introduction——ana.py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E94350-F82F-4F08-BFD4-C2C9F005D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——auto_annotation.py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Introduction——auto_annotation.py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A1CBD2-3EE0-43CE-903A-8C24F00B44B5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自动标注入口文件，下面是参数介绍：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38A3D0-7E45-471F-9B70-2F4A43D04727}"/>
              </a:ext>
            </a:extLst>
          </p:cNvPr>
          <p:cNvSpPr txBox="1"/>
          <p:nvPr/>
        </p:nvSpPr>
        <p:spPr>
          <a:xfrm>
            <a:off x="1089518" y="251650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dir_path</a:t>
            </a:r>
            <a:r>
              <a:rPr lang="zh-CN" altLang="en-US" b="1" dirty="0"/>
              <a:t>：待标注图片文件夹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D0585A-D822-4378-AC74-6C5DBFD2DFFA}"/>
              </a:ext>
            </a:extLst>
          </p:cNvPr>
          <p:cNvSpPr txBox="1"/>
          <p:nvPr/>
        </p:nvSpPr>
        <p:spPr>
          <a:xfrm>
            <a:off x="1530153" y="3281213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需要手动指定</a:t>
            </a:r>
          </a:p>
        </p:txBody>
      </p:sp>
    </p:spTree>
    <p:extLst>
      <p:ext uri="{BB962C8B-B14F-4D97-AF65-F5344CB8AC3E}">
        <p14:creationId xmlns:p14="http://schemas.microsoft.com/office/powerpoint/2010/main" val="5093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——auto_annotation.py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Introduction——auto_annotation.py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982C30-3F63-4FF4-872F-436C1322F309}"/>
              </a:ext>
            </a:extLst>
          </p:cNvPr>
          <p:cNvSpPr txBox="1"/>
          <p:nvPr/>
        </p:nvSpPr>
        <p:spPr>
          <a:xfrm>
            <a:off x="1069640" y="1641859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score_thre</a:t>
            </a:r>
            <a:r>
              <a:rPr lang="zh-CN" altLang="en-US" b="1" dirty="0"/>
              <a:t>：置信度阈值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0AE978-BC3E-45C3-8F2B-AE6DF66AAC20}"/>
              </a:ext>
            </a:extLst>
          </p:cNvPr>
          <p:cNvSpPr txBox="1"/>
          <p:nvPr/>
        </p:nvSpPr>
        <p:spPr>
          <a:xfrm>
            <a:off x="1510275" y="2406570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0.4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1C8F3C-6F31-4280-ADE9-4B14811FBBD3}"/>
              </a:ext>
            </a:extLst>
          </p:cNvPr>
          <p:cNvSpPr txBox="1"/>
          <p:nvPr/>
        </p:nvSpPr>
        <p:spPr>
          <a:xfrm>
            <a:off x="1069640" y="393599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nms_thre</a:t>
            </a:r>
            <a:r>
              <a:rPr lang="zh-CN" altLang="en-US" b="1" dirty="0"/>
              <a:t>：</a:t>
            </a:r>
            <a:r>
              <a:rPr lang="en-US" altLang="zh-CN" b="1" dirty="0" err="1"/>
              <a:t>nms</a:t>
            </a:r>
            <a:r>
              <a:rPr lang="zh-CN" altLang="en-US" b="1" dirty="0"/>
              <a:t>阈值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4A7109-7FA1-4AB5-9BA0-4177170C18E9}"/>
              </a:ext>
            </a:extLst>
          </p:cNvPr>
          <p:cNvSpPr txBox="1"/>
          <p:nvPr/>
        </p:nvSpPr>
        <p:spPr>
          <a:xfrm>
            <a:off x="1510275" y="3171281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可根据需要修改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DBD66A-C438-4D73-973D-B3E2B245C35B}"/>
              </a:ext>
            </a:extLst>
          </p:cNvPr>
          <p:cNvSpPr txBox="1"/>
          <p:nvPr/>
        </p:nvSpPr>
        <p:spPr>
          <a:xfrm>
            <a:off x="1510275" y="4700703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默认值：</a:t>
            </a:r>
            <a:r>
              <a:rPr lang="en-US" altLang="zh-CN" b="1" dirty="0"/>
              <a:t>0.3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DD4C4E-D4A6-4E44-BA16-9025FAF1E404}"/>
              </a:ext>
            </a:extLst>
          </p:cNvPr>
          <p:cNvSpPr txBox="1"/>
          <p:nvPr/>
        </p:nvSpPr>
        <p:spPr>
          <a:xfrm>
            <a:off x="1510275" y="5465414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可根据需要修改</a:t>
            </a:r>
          </a:p>
        </p:txBody>
      </p:sp>
    </p:spTree>
    <p:extLst>
      <p:ext uri="{BB962C8B-B14F-4D97-AF65-F5344CB8AC3E}">
        <p14:creationId xmlns:p14="http://schemas.microsoft.com/office/powerpoint/2010/main" val="40371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——auto_annotation.py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Introduction——auto_annotation.py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A1CBD2-3EE0-43CE-903A-8C24F00B44B5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自动标注示例：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38A3D0-7E45-471F-9B70-2F4A43D04727}"/>
              </a:ext>
            </a:extLst>
          </p:cNvPr>
          <p:cNvSpPr txBox="1"/>
          <p:nvPr/>
        </p:nvSpPr>
        <p:spPr>
          <a:xfrm>
            <a:off x="1089518" y="251650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批量图片自动标注：</a:t>
            </a:r>
            <a:r>
              <a:rPr lang="en-US" altLang="zh-CN" b="1" dirty="0"/>
              <a:t>python auto_annotation.py --</a:t>
            </a:r>
            <a:r>
              <a:rPr lang="en-US" altLang="zh-CN" b="1" dirty="0" err="1"/>
              <a:t>dir_path</a:t>
            </a:r>
            <a:r>
              <a:rPr lang="en-US" altLang="zh-CN" b="1" dirty="0"/>
              <a:t> ./TEST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E3B48D-B9A3-47CF-9DE7-CC802A7C547C}"/>
              </a:ext>
            </a:extLst>
          </p:cNvPr>
          <p:cNvSpPr txBox="1"/>
          <p:nvPr/>
        </p:nvSpPr>
        <p:spPr>
          <a:xfrm>
            <a:off x="1089518" y="3336179"/>
            <a:ext cx="1045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执行完上述命令后，生成的标注</a:t>
            </a:r>
            <a:r>
              <a:rPr lang="en-US" altLang="zh-CN" b="1" dirty="0"/>
              <a:t>.json</a:t>
            </a:r>
            <a:r>
              <a:rPr lang="zh-CN" altLang="en-US" b="1" dirty="0"/>
              <a:t>都在文件夹下，此时可通过如下命令打开</a:t>
            </a:r>
            <a:r>
              <a:rPr lang="en-US" altLang="zh-CN" b="1" dirty="0" err="1"/>
              <a:t>Labelme</a:t>
            </a:r>
            <a:r>
              <a:rPr lang="zh-CN" altLang="en-US" b="1" dirty="0"/>
              <a:t>进行渐进式标注：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D73461-2B62-4DE0-B3D9-0B64CA62DEBD}"/>
              </a:ext>
            </a:extLst>
          </p:cNvPr>
          <p:cNvSpPr txBox="1"/>
          <p:nvPr/>
        </p:nvSpPr>
        <p:spPr>
          <a:xfrm>
            <a:off x="1430762" y="443285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labelme</a:t>
            </a:r>
            <a:r>
              <a:rPr lang="en-US" altLang="zh-CN" b="1" dirty="0"/>
              <a:t> xxx.jpg -O </a:t>
            </a:r>
            <a:r>
              <a:rPr lang="en-US" altLang="zh-CN" b="1" dirty="0" err="1"/>
              <a:t>xxx.json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6851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EE58AA-AD30-48F6-B21B-0673D9BB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1146"/>
            <a:ext cx="12192000" cy="4586854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A9FBCC33-0EDB-4E3F-892E-3D9726E5495A}"/>
              </a:ext>
            </a:extLst>
          </p:cNvPr>
          <p:cNvSpPr/>
          <p:nvPr/>
        </p:nvSpPr>
        <p:spPr>
          <a:xfrm>
            <a:off x="496388" y="2713382"/>
            <a:ext cx="1689652" cy="15817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3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——auto_annotation.py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Introduction——auto_annotation.py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DB3C4-CC4C-4901-8E2A-821CF85C7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506973"/>
            <a:ext cx="116490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6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——auto_annotation.py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Introduction——auto_annotation.py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AD6C6-0B5E-43BA-93C2-D15944F14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0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——count.py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Introduction——count.py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0C1349-0DDE-4D6E-BEDC-FE80ECB65EF6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计数文件，下面是参数介绍：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C2B144-B920-48BD-B51D-C6D06BEFD729}"/>
              </a:ext>
            </a:extLst>
          </p:cNvPr>
          <p:cNvSpPr txBox="1"/>
          <p:nvPr/>
        </p:nvSpPr>
        <p:spPr>
          <a:xfrm>
            <a:off x="1089518" y="2516502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--</a:t>
            </a:r>
            <a:r>
              <a:rPr lang="en-US" altLang="zh-CN" b="1" dirty="0" err="1"/>
              <a:t>dir_path</a:t>
            </a:r>
            <a:r>
              <a:rPr lang="zh-CN" altLang="en-US" b="1" dirty="0"/>
              <a:t>：待计数图片文件夹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AAC78B-F080-4B4D-BC20-DA1699DE1A67}"/>
              </a:ext>
            </a:extLst>
          </p:cNvPr>
          <p:cNvSpPr txBox="1"/>
          <p:nvPr/>
        </p:nvSpPr>
        <p:spPr>
          <a:xfrm>
            <a:off x="1530153" y="3281213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需要手动指定</a:t>
            </a:r>
          </a:p>
        </p:txBody>
      </p:sp>
    </p:spTree>
    <p:extLst>
      <p:ext uri="{BB962C8B-B14F-4D97-AF65-F5344CB8AC3E}">
        <p14:creationId xmlns:p14="http://schemas.microsoft.com/office/powerpoint/2010/main" val="26974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49087" y="344656"/>
            <a:ext cx="10123713" cy="717158"/>
            <a:chOff x="5402407" y="1247256"/>
            <a:chExt cx="1012371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1012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相关文件说明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——count.py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Related File Introduction——count.py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0C1349-0DDE-4D6E-BEDC-FE80ECB65EF6}"/>
              </a:ext>
            </a:extLst>
          </p:cNvPr>
          <p:cNvSpPr txBox="1"/>
          <p:nvPr/>
        </p:nvSpPr>
        <p:spPr>
          <a:xfrm>
            <a:off x="718457" y="1696825"/>
            <a:ext cx="10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示例：</a:t>
            </a:r>
            <a:r>
              <a:rPr lang="en-US" altLang="zh-CN" b="1" dirty="0"/>
              <a:t>python count.py –</a:t>
            </a:r>
            <a:r>
              <a:rPr lang="en-US" altLang="zh-CN" b="1" dirty="0" err="1"/>
              <a:t>dir_path</a:t>
            </a:r>
            <a:r>
              <a:rPr lang="en-US" altLang="zh-CN" b="1" dirty="0"/>
              <a:t> ./</a:t>
            </a:r>
            <a:r>
              <a:rPr lang="en-US" altLang="zh-CN" b="1" dirty="0" err="1"/>
              <a:t>first_datset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B720FA-12AB-4B64-86F3-38D4121F3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01" y="2895106"/>
            <a:ext cx="10374598" cy="23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0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800000">
            <a:off x="8000623" y="3205479"/>
            <a:ext cx="2208183" cy="1142621"/>
          </a:xfrm>
          <a:custGeom>
            <a:avLst/>
            <a:gdLst>
              <a:gd name="connsiteX0" fmla="*/ 0 w 3132217"/>
              <a:gd name="connsiteY0" fmla="*/ 0 h 1129860"/>
              <a:gd name="connsiteX1" fmla="*/ 3132217 w 3132217"/>
              <a:gd name="connsiteY1" fmla="*/ 0 h 1129860"/>
              <a:gd name="connsiteX2" fmla="*/ 3132217 w 3132217"/>
              <a:gd name="connsiteY2" fmla="*/ 1129860 h 1129860"/>
              <a:gd name="connsiteX3" fmla="*/ 0 w 3132217"/>
              <a:gd name="connsiteY3" fmla="*/ 1129860 h 1129860"/>
              <a:gd name="connsiteX4" fmla="*/ 0 w 3132217"/>
              <a:gd name="connsiteY4" fmla="*/ 0 h 1129860"/>
              <a:gd name="connsiteX0" fmla="*/ 0 w 3132217"/>
              <a:gd name="connsiteY0" fmla="*/ 3225 h 1133085"/>
              <a:gd name="connsiteX1" fmla="*/ 1226711 w 3132217"/>
              <a:gd name="connsiteY1" fmla="*/ 0 h 1133085"/>
              <a:gd name="connsiteX2" fmla="*/ 3132217 w 3132217"/>
              <a:gd name="connsiteY2" fmla="*/ 3225 h 1133085"/>
              <a:gd name="connsiteX3" fmla="*/ 3132217 w 3132217"/>
              <a:gd name="connsiteY3" fmla="*/ 1133085 h 1133085"/>
              <a:gd name="connsiteX4" fmla="*/ 0 w 3132217"/>
              <a:gd name="connsiteY4" fmla="*/ 1133085 h 1133085"/>
              <a:gd name="connsiteX5" fmla="*/ 0 w 3132217"/>
              <a:gd name="connsiteY5" fmla="*/ 3225 h 1133085"/>
              <a:gd name="connsiteX0" fmla="*/ 0 w 3132217"/>
              <a:gd name="connsiteY0" fmla="*/ 3225 h 1142621"/>
              <a:gd name="connsiteX1" fmla="*/ 1226711 w 3132217"/>
              <a:gd name="connsiteY1" fmla="*/ 0 h 1142621"/>
              <a:gd name="connsiteX2" fmla="*/ 3132217 w 3132217"/>
              <a:gd name="connsiteY2" fmla="*/ 3225 h 1142621"/>
              <a:gd name="connsiteX3" fmla="*/ 3132217 w 3132217"/>
              <a:gd name="connsiteY3" fmla="*/ 1133085 h 1142621"/>
              <a:gd name="connsiteX4" fmla="*/ 924034 w 3132217"/>
              <a:gd name="connsiteY4" fmla="*/ 1142621 h 1142621"/>
              <a:gd name="connsiteX5" fmla="*/ 0 w 3132217"/>
              <a:gd name="connsiteY5" fmla="*/ 1133085 h 1142621"/>
              <a:gd name="connsiteX6" fmla="*/ 0 w 3132217"/>
              <a:gd name="connsiteY6" fmla="*/ 3225 h 1142621"/>
              <a:gd name="connsiteX0" fmla="*/ 0 w 3132217"/>
              <a:gd name="connsiteY0" fmla="*/ 3225 h 1142621"/>
              <a:gd name="connsiteX1" fmla="*/ 1226711 w 3132217"/>
              <a:gd name="connsiteY1" fmla="*/ 0 h 1142621"/>
              <a:gd name="connsiteX2" fmla="*/ 3132217 w 3132217"/>
              <a:gd name="connsiteY2" fmla="*/ 3225 h 1142621"/>
              <a:gd name="connsiteX3" fmla="*/ 3132217 w 3132217"/>
              <a:gd name="connsiteY3" fmla="*/ 1133085 h 1142621"/>
              <a:gd name="connsiteX4" fmla="*/ 924034 w 3132217"/>
              <a:gd name="connsiteY4" fmla="*/ 1142621 h 1142621"/>
              <a:gd name="connsiteX5" fmla="*/ 0 w 3132217"/>
              <a:gd name="connsiteY5" fmla="*/ 3225 h 1142621"/>
              <a:gd name="connsiteX0" fmla="*/ 0 w 2208183"/>
              <a:gd name="connsiteY0" fmla="*/ 1142621 h 1142621"/>
              <a:gd name="connsiteX1" fmla="*/ 302677 w 2208183"/>
              <a:gd name="connsiteY1" fmla="*/ 0 h 1142621"/>
              <a:gd name="connsiteX2" fmla="*/ 2208183 w 2208183"/>
              <a:gd name="connsiteY2" fmla="*/ 3225 h 1142621"/>
              <a:gd name="connsiteX3" fmla="*/ 2208183 w 2208183"/>
              <a:gd name="connsiteY3" fmla="*/ 1133085 h 1142621"/>
              <a:gd name="connsiteX4" fmla="*/ 0 w 2208183"/>
              <a:gd name="connsiteY4" fmla="*/ 1142621 h 114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83" h="1142621">
                <a:moveTo>
                  <a:pt x="0" y="1142621"/>
                </a:moveTo>
                <a:lnTo>
                  <a:pt x="302677" y="0"/>
                </a:lnTo>
                <a:lnTo>
                  <a:pt x="2208183" y="3225"/>
                </a:lnTo>
                <a:lnTo>
                  <a:pt x="2208183" y="1133085"/>
                </a:lnTo>
                <a:lnTo>
                  <a:pt x="0" y="1142621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90686" y="2834211"/>
            <a:ext cx="4296228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THANK </a:t>
            </a:r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YOU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772400" y="2874962"/>
            <a:ext cx="947096" cy="841828"/>
            <a:chOff x="7772400" y="3368449"/>
            <a:chExt cx="947096" cy="841828"/>
          </a:xfrm>
        </p:grpSpPr>
        <p:sp>
          <p:nvSpPr>
            <p:cNvPr id="2" name="矩形 1"/>
            <p:cNvSpPr/>
            <p:nvPr/>
          </p:nvSpPr>
          <p:spPr>
            <a:xfrm>
              <a:off x="7859485" y="3368449"/>
              <a:ext cx="841828" cy="8418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72400" y="3368449"/>
              <a:ext cx="947096" cy="4323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60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852681" y="290510"/>
            <a:ext cx="7357041" cy="954107"/>
            <a:chOff x="5402407" y="1247256"/>
            <a:chExt cx="4885993" cy="954107"/>
          </a:xfrm>
        </p:grpSpPr>
        <p:sp>
          <p:nvSpPr>
            <p:cNvPr id="42" name="文本框 41"/>
            <p:cNvSpPr txBox="1"/>
            <p:nvPr/>
          </p:nvSpPr>
          <p:spPr>
            <a:xfrm>
              <a:off x="5402407" y="1247256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数据集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标注改进建议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Dataset——Annotation Improvement Comment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022FC4-3C5E-4D37-81F6-E92351132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3722"/>
            <a:ext cx="12192000" cy="4555253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A9FBCC33-0EDB-4E3F-892E-3D9726E5495A}"/>
              </a:ext>
            </a:extLst>
          </p:cNvPr>
          <p:cNvSpPr/>
          <p:nvPr/>
        </p:nvSpPr>
        <p:spPr>
          <a:xfrm>
            <a:off x="1918253" y="2672670"/>
            <a:ext cx="4313582" cy="36973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4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7743</TotalTime>
  <Words>5975</Words>
  <Application>Microsoft Office PowerPoint</Application>
  <PresentationFormat>宽屏</PresentationFormat>
  <Paragraphs>341</Paragraphs>
  <Slides>84</Slides>
  <Notes>84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1" baseType="lpstr">
      <vt:lpstr>等线</vt:lpstr>
      <vt:lpstr>等线 Light</vt:lpstr>
      <vt:lpstr>微软雅黑 Light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乙 烷</dc:creator>
  <cp:lastModifiedBy>烷 乙</cp:lastModifiedBy>
  <cp:revision>518</cp:revision>
  <dcterms:created xsi:type="dcterms:W3CDTF">2021-06-04T07:32:37Z</dcterms:created>
  <dcterms:modified xsi:type="dcterms:W3CDTF">2021-07-04T13:27:33Z</dcterms:modified>
</cp:coreProperties>
</file>